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Fjalla One"/>
      <p:regular r:id="rId14"/>
    </p:embeddedFont>
    <p:embeddedFont>
      <p:font typeface="Maven Pro"/>
      <p:regular r:id="rId15"/>
      <p:bold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avenPro-regular.fntdata"/><Relationship Id="rId14" Type="http://schemas.openxmlformats.org/officeDocument/2006/relationships/font" Target="fonts/FjallaOne-regular.fntdata"/><Relationship Id="rId16" Type="http://schemas.openxmlformats.org/officeDocument/2006/relationships/font" Target="fonts/MavenPr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ad341556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ad341556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ad3415564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ad3415564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ad3415564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ad3415564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ad3415564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ad3415564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d3415564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d3415564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d3415564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d3415564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ad3415564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ad3415564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1414"/>
        </a:solidFill>
      </p:bgPr>
    </p:bg>
    <p:spTree>
      <p:nvGrpSpPr>
        <p:cNvPr id="53" name="Shape 53"/>
        <p:cNvGrpSpPr/>
        <p:nvPr/>
      </p:nvGrpSpPr>
      <p:grpSpPr>
        <a:xfrm>
          <a:off x="0" y="0"/>
          <a:ext cx="0" cy="0"/>
          <a:chOff x="0" y="0"/>
          <a:chExt cx="0" cy="0"/>
        </a:xfrm>
      </p:grpSpPr>
      <p:sp>
        <p:nvSpPr>
          <p:cNvPr id="54" name="Google Shape;54;p13"/>
          <p:cNvSpPr txBox="1"/>
          <p:nvPr>
            <p:ph idx="1" type="subTitle"/>
          </p:nvPr>
        </p:nvSpPr>
        <p:spPr>
          <a:xfrm>
            <a:off x="376650" y="4867500"/>
            <a:ext cx="8390700" cy="2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500">
                <a:latin typeface="Maven Pro"/>
                <a:ea typeface="Maven Pro"/>
                <a:cs typeface="Maven Pro"/>
                <a:sym typeface="Maven Pro"/>
              </a:rPr>
              <a:t>Rafael Oliva </a:t>
            </a:r>
            <a:r>
              <a:rPr lang="es" sz="500">
                <a:latin typeface="Maven Pro"/>
                <a:ea typeface="Maven Pro"/>
                <a:cs typeface="Maven Pro"/>
                <a:sym typeface="Maven Pro"/>
              </a:rPr>
              <a:t>Ramírez, </a:t>
            </a:r>
            <a:r>
              <a:rPr lang="es" sz="500">
                <a:latin typeface="Maven Pro"/>
                <a:ea typeface="Maven Pro"/>
                <a:cs typeface="Maven Pro"/>
                <a:sym typeface="Maven Pro"/>
              </a:rPr>
              <a:t>Berny Jimenez y Antonio Ortega Chinchilla</a:t>
            </a:r>
            <a:endParaRPr sz="500">
              <a:latin typeface="Maven Pro"/>
              <a:ea typeface="Maven Pro"/>
              <a:cs typeface="Maven Pro"/>
              <a:sym typeface="Maven Pro"/>
            </a:endParaRPr>
          </a:p>
        </p:txBody>
      </p:sp>
      <p:pic>
        <p:nvPicPr>
          <p:cNvPr id="55" name="Google Shape;55;p13"/>
          <p:cNvPicPr preferRelativeResize="0"/>
          <p:nvPr/>
        </p:nvPicPr>
        <p:blipFill>
          <a:blip r:embed="rId3">
            <a:alphaModFix/>
          </a:blip>
          <a:stretch>
            <a:fillRect/>
          </a:stretch>
        </p:blipFill>
        <p:spPr>
          <a:xfrm>
            <a:off x="3053725" y="1945461"/>
            <a:ext cx="3036550" cy="1252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Fjalla One"/>
                <a:ea typeface="Fjalla One"/>
                <a:cs typeface="Fjalla One"/>
                <a:sym typeface="Fjalla One"/>
              </a:rPr>
              <a:t>¿QUÉ ES UNA API?</a:t>
            </a:r>
            <a:endParaRPr>
              <a:latin typeface="Fjalla One"/>
              <a:ea typeface="Fjalla One"/>
              <a:cs typeface="Fjalla One"/>
              <a:sym typeface="Fjalla One"/>
            </a:endParaRPr>
          </a:p>
        </p:txBody>
      </p:sp>
      <p:sp>
        <p:nvSpPr>
          <p:cNvPr id="61" name="Google Shape;61;p14"/>
          <p:cNvSpPr txBox="1"/>
          <p:nvPr>
            <p:ph idx="1" type="body"/>
          </p:nvPr>
        </p:nvSpPr>
        <p:spPr>
          <a:xfrm>
            <a:off x="2372700" y="2273700"/>
            <a:ext cx="4398600" cy="5961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s" sz="1000">
                <a:solidFill>
                  <a:schemeClr val="dk1"/>
                </a:solidFill>
                <a:latin typeface="Maven Pro"/>
                <a:ea typeface="Maven Pro"/>
                <a:cs typeface="Maven Pro"/>
                <a:sym typeface="Maven Pro"/>
              </a:rPr>
              <a:t>Una </a:t>
            </a:r>
            <a:r>
              <a:rPr b="1" lang="es" sz="1000">
                <a:solidFill>
                  <a:schemeClr val="dk1"/>
                </a:solidFill>
                <a:latin typeface="Maven Pro"/>
                <a:ea typeface="Maven Pro"/>
                <a:cs typeface="Maven Pro"/>
                <a:sym typeface="Maven Pro"/>
              </a:rPr>
              <a:t>API</a:t>
            </a:r>
            <a:r>
              <a:rPr lang="es" sz="1000">
                <a:solidFill>
                  <a:schemeClr val="dk1"/>
                </a:solidFill>
                <a:latin typeface="Maven Pro"/>
                <a:ea typeface="Maven Pro"/>
                <a:cs typeface="Maven Pro"/>
                <a:sym typeface="Maven Pro"/>
              </a:rPr>
              <a:t> o Application Programming Interface, es un conjunto </a:t>
            </a:r>
            <a:r>
              <a:rPr b="1" lang="es" sz="1000">
                <a:solidFill>
                  <a:schemeClr val="dk1"/>
                </a:solidFill>
                <a:latin typeface="Maven Pro"/>
                <a:ea typeface="Maven Pro"/>
                <a:cs typeface="Maven Pro"/>
                <a:sym typeface="Maven Pro"/>
              </a:rPr>
              <a:t>de</a:t>
            </a:r>
            <a:r>
              <a:rPr lang="es" sz="1000">
                <a:solidFill>
                  <a:schemeClr val="dk1"/>
                </a:solidFill>
                <a:latin typeface="Maven Pro"/>
                <a:ea typeface="Maven Pro"/>
                <a:cs typeface="Maven Pro"/>
                <a:sym typeface="Maven Pro"/>
              </a:rPr>
              <a:t> procedimientos y funciones creados </a:t>
            </a:r>
            <a:r>
              <a:rPr b="1" lang="es" sz="1000">
                <a:solidFill>
                  <a:schemeClr val="dk1"/>
                </a:solidFill>
                <a:latin typeface="Maven Pro"/>
                <a:ea typeface="Maven Pro"/>
                <a:cs typeface="Maven Pro"/>
                <a:sym typeface="Maven Pro"/>
              </a:rPr>
              <a:t>para</a:t>
            </a:r>
            <a:r>
              <a:rPr lang="es" sz="1000">
                <a:solidFill>
                  <a:schemeClr val="dk1"/>
                </a:solidFill>
                <a:latin typeface="Maven Pro"/>
                <a:ea typeface="Maven Pro"/>
                <a:cs typeface="Maven Pro"/>
                <a:sym typeface="Maven Pro"/>
              </a:rPr>
              <a:t> permitir el acceso al backend </a:t>
            </a:r>
            <a:r>
              <a:rPr b="1" lang="es" sz="1000">
                <a:solidFill>
                  <a:schemeClr val="dk1"/>
                </a:solidFill>
                <a:latin typeface="Maven Pro"/>
                <a:ea typeface="Maven Pro"/>
                <a:cs typeface="Maven Pro"/>
                <a:sym typeface="Maven Pro"/>
              </a:rPr>
              <a:t>de</a:t>
            </a:r>
            <a:r>
              <a:rPr lang="es" sz="1000">
                <a:solidFill>
                  <a:schemeClr val="dk1"/>
                </a:solidFill>
                <a:latin typeface="Maven Pro"/>
                <a:ea typeface="Maven Pro"/>
                <a:cs typeface="Maven Pro"/>
                <a:sym typeface="Maven Pro"/>
              </a:rPr>
              <a:t> aplicaciones </a:t>
            </a:r>
            <a:r>
              <a:rPr b="1" lang="es" sz="1000">
                <a:solidFill>
                  <a:schemeClr val="dk1"/>
                </a:solidFill>
                <a:latin typeface="Maven Pro"/>
                <a:ea typeface="Maven Pro"/>
                <a:cs typeface="Maven Pro"/>
                <a:sym typeface="Maven Pro"/>
              </a:rPr>
              <a:t>de</a:t>
            </a:r>
            <a:r>
              <a:rPr lang="es" sz="1000">
                <a:solidFill>
                  <a:schemeClr val="dk1"/>
                </a:solidFill>
                <a:latin typeface="Maven Pro"/>
                <a:ea typeface="Maven Pro"/>
                <a:cs typeface="Maven Pro"/>
                <a:sym typeface="Maven Pro"/>
              </a:rPr>
              <a:t> terceros con el fin </a:t>
            </a:r>
            <a:r>
              <a:rPr b="1" lang="es" sz="1000">
                <a:solidFill>
                  <a:schemeClr val="dk1"/>
                </a:solidFill>
                <a:latin typeface="Maven Pro"/>
                <a:ea typeface="Maven Pro"/>
                <a:cs typeface="Maven Pro"/>
                <a:sym typeface="Maven Pro"/>
              </a:rPr>
              <a:t>de</a:t>
            </a:r>
            <a:r>
              <a:rPr lang="es" sz="1000">
                <a:solidFill>
                  <a:schemeClr val="dk1"/>
                </a:solidFill>
                <a:latin typeface="Maven Pro"/>
                <a:ea typeface="Maven Pro"/>
                <a:cs typeface="Maven Pro"/>
                <a:sym typeface="Maven Pro"/>
              </a:rPr>
              <a:t> reutilizar servicios ya creados.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Fjalla One"/>
                <a:ea typeface="Fjalla One"/>
                <a:cs typeface="Fjalla One"/>
                <a:sym typeface="Fjalla One"/>
              </a:rPr>
              <a:t>¿QUÉ ES POSTMAN?</a:t>
            </a:r>
            <a:endParaRPr>
              <a:latin typeface="Fjalla One"/>
              <a:ea typeface="Fjalla One"/>
              <a:cs typeface="Fjalla One"/>
              <a:sym typeface="Fjalla One"/>
            </a:endParaRPr>
          </a:p>
        </p:txBody>
      </p:sp>
      <p:sp>
        <p:nvSpPr>
          <p:cNvPr id="67" name="Google Shape;67;p15"/>
          <p:cNvSpPr txBox="1"/>
          <p:nvPr>
            <p:ph idx="1" type="body"/>
          </p:nvPr>
        </p:nvSpPr>
        <p:spPr>
          <a:xfrm>
            <a:off x="2536350" y="2215200"/>
            <a:ext cx="4071300" cy="7131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s" sz="1000">
                <a:solidFill>
                  <a:schemeClr val="dk1"/>
                </a:solidFill>
                <a:latin typeface="Maven Pro"/>
                <a:ea typeface="Maven Pro"/>
                <a:cs typeface="Maven Pro"/>
                <a:sym typeface="Maven Pro"/>
              </a:rPr>
              <a:t>Postman es una herramienta que se utiliza, sobre todo, para el testing de API REST, aunque también admite otras funcionalidades que se salen de lo que engloba el testing de este tipo de sistemas.</a:t>
            </a:r>
            <a:endParaRPr>
              <a:latin typeface="Maven Pro"/>
              <a:ea typeface="Maven Pro"/>
              <a:cs typeface="Maven Pro"/>
              <a:sym typeface="Maven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Fjalla One"/>
                <a:ea typeface="Fjalla One"/>
                <a:cs typeface="Fjalla One"/>
                <a:sym typeface="Fjalla One"/>
              </a:rPr>
              <a:t>EJEMPLOS DE USO</a:t>
            </a:r>
            <a:endParaRPr>
              <a:latin typeface="Fjalla One"/>
              <a:ea typeface="Fjalla One"/>
              <a:cs typeface="Fjalla One"/>
              <a:sym typeface="Fjalla One"/>
            </a:endParaRPr>
          </a:p>
        </p:txBody>
      </p:sp>
      <p:sp>
        <p:nvSpPr>
          <p:cNvPr id="73" name="Google Shape;73;p16"/>
          <p:cNvSpPr txBox="1"/>
          <p:nvPr/>
        </p:nvSpPr>
        <p:spPr>
          <a:xfrm>
            <a:off x="1695450" y="2151350"/>
            <a:ext cx="1144500" cy="353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900">
                <a:solidFill>
                  <a:schemeClr val="dk1"/>
                </a:solidFill>
                <a:latin typeface="Maven Pro"/>
                <a:ea typeface="Maven Pro"/>
                <a:cs typeface="Maven Pro"/>
                <a:sym typeface="Maven Pro"/>
              </a:rPr>
              <a:t>Crear Peticiones</a:t>
            </a:r>
            <a:endParaRPr sz="900">
              <a:solidFill>
                <a:schemeClr val="dk1"/>
              </a:solidFill>
              <a:latin typeface="Maven Pro"/>
              <a:ea typeface="Maven Pro"/>
              <a:cs typeface="Maven Pro"/>
              <a:sym typeface="Maven Pro"/>
            </a:endParaRPr>
          </a:p>
        </p:txBody>
      </p:sp>
      <p:sp>
        <p:nvSpPr>
          <p:cNvPr id="74" name="Google Shape;74;p16"/>
          <p:cNvSpPr txBox="1"/>
          <p:nvPr/>
        </p:nvSpPr>
        <p:spPr>
          <a:xfrm>
            <a:off x="1695450" y="1475125"/>
            <a:ext cx="1453800" cy="353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900">
                <a:solidFill>
                  <a:schemeClr val="dk1"/>
                </a:solidFill>
                <a:latin typeface="Maven Pro"/>
                <a:ea typeface="Maven Pro"/>
                <a:cs typeface="Maven Pro"/>
                <a:sym typeface="Maven Pro"/>
              </a:rPr>
              <a:t>Definir Colecciones</a:t>
            </a:r>
            <a:endParaRPr b="1" sz="900">
              <a:solidFill>
                <a:schemeClr val="dk1"/>
              </a:solidFill>
              <a:latin typeface="Maven Pro"/>
              <a:ea typeface="Maven Pro"/>
              <a:cs typeface="Maven Pro"/>
              <a:sym typeface="Maven Pro"/>
            </a:endParaRPr>
          </a:p>
        </p:txBody>
      </p:sp>
      <p:sp>
        <p:nvSpPr>
          <p:cNvPr id="75" name="Google Shape;75;p16"/>
          <p:cNvSpPr txBox="1"/>
          <p:nvPr/>
        </p:nvSpPr>
        <p:spPr>
          <a:xfrm>
            <a:off x="5734300" y="2151350"/>
            <a:ext cx="1822500" cy="353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900">
                <a:solidFill>
                  <a:schemeClr val="dk1"/>
                </a:solidFill>
                <a:latin typeface="Maven Pro"/>
                <a:ea typeface="Maven Pro"/>
                <a:cs typeface="Maven Pro"/>
                <a:sym typeface="Maven Pro"/>
              </a:rPr>
              <a:t>Gestionar la Documentación</a:t>
            </a:r>
            <a:endParaRPr/>
          </a:p>
        </p:txBody>
      </p:sp>
      <p:sp>
        <p:nvSpPr>
          <p:cNvPr id="76" name="Google Shape;76;p16"/>
          <p:cNvSpPr txBox="1"/>
          <p:nvPr/>
        </p:nvSpPr>
        <p:spPr>
          <a:xfrm>
            <a:off x="5734300" y="1505575"/>
            <a:ext cx="1355100" cy="292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900">
                <a:solidFill>
                  <a:schemeClr val="dk1"/>
                </a:solidFill>
                <a:latin typeface="Maven Pro"/>
                <a:ea typeface="Maven Pro"/>
                <a:cs typeface="Maven Pro"/>
                <a:sym typeface="Maven Pro"/>
              </a:rPr>
              <a:t>Entorno Colaborativo</a:t>
            </a:r>
            <a:endParaRPr sz="900">
              <a:solidFill>
                <a:schemeClr val="dk1"/>
              </a:solidFill>
              <a:latin typeface="Maven Pro"/>
              <a:ea typeface="Maven Pro"/>
              <a:cs typeface="Maven Pro"/>
              <a:sym typeface="Maven Pro"/>
            </a:endParaRPr>
          </a:p>
        </p:txBody>
      </p:sp>
      <p:sp>
        <p:nvSpPr>
          <p:cNvPr id="77" name="Google Shape;77;p16"/>
          <p:cNvSpPr txBox="1"/>
          <p:nvPr/>
        </p:nvSpPr>
        <p:spPr>
          <a:xfrm>
            <a:off x="5734300" y="2812875"/>
            <a:ext cx="1764300" cy="353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900">
                <a:solidFill>
                  <a:schemeClr val="dk1"/>
                </a:solidFill>
                <a:latin typeface="Maven Pro"/>
                <a:ea typeface="Maven Pro"/>
                <a:cs typeface="Maven Pro"/>
                <a:sym typeface="Maven Pro"/>
              </a:rPr>
              <a:t>Genera código de invocación</a:t>
            </a:r>
            <a:endParaRPr/>
          </a:p>
        </p:txBody>
      </p:sp>
      <p:sp>
        <p:nvSpPr>
          <p:cNvPr id="78" name="Google Shape;78;p16"/>
          <p:cNvSpPr txBox="1"/>
          <p:nvPr/>
        </p:nvSpPr>
        <p:spPr>
          <a:xfrm>
            <a:off x="1695450" y="3474400"/>
            <a:ext cx="1314000" cy="292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900">
                <a:solidFill>
                  <a:schemeClr val="dk1"/>
                </a:solidFill>
                <a:latin typeface="Maven Pro"/>
                <a:ea typeface="Maven Pro"/>
                <a:cs typeface="Maven Pro"/>
                <a:sym typeface="Maven Pro"/>
              </a:rPr>
              <a:t>Establecer variables</a:t>
            </a:r>
            <a:endParaRPr/>
          </a:p>
        </p:txBody>
      </p:sp>
      <p:sp>
        <p:nvSpPr>
          <p:cNvPr id="79" name="Google Shape;79;p16"/>
          <p:cNvSpPr txBox="1"/>
          <p:nvPr/>
        </p:nvSpPr>
        <p:spPr>
          <a:xfrm>
            <a:off x="1695450" y="2827575"/>
            <a:ext cx="2202600" cy="324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900">
                <a:solidFill>
                  <a:schemeClr val="dk1"/>
                </a:solidFill>
                <a:latin typeface="Maven Pro"/>
                <a:ea typeface="Maven Pro"/>
                <a:cs typeface="Maven Pro"/>
                <a:sym typeface="Maven Pro"/>
              </a:rPr>
              <a:t>Soporta Ciclo Vida API Management</a:t>
            </a:r>
            <a:endParaRPr/>
          </a:p>
        </p:txBody>
      </p:sp>
      <p:sp>
        <p:nvSpPr>
          <p:cNvPr id="80" name="Google Shape;80;p16"/>
          <p:cNvSpPr txBox="1"/>
          <p:nvPr/>
        </p:nvSpPr>
        <p:spPr>
          <a:xfrm>
            <a:off x="5734300" y="3458650"/>
            <a:ext cx="1097700" cy="324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900">
                <a:solidFill>
                  <a:schemeClr val="dk1"/>
                </a:solidFill>
                <a:latin typeface="Maven Pro"/>
                <a:ea typeface="Maven Pro"/>
                <a:cs typeface="Maven Pro"/>
                <a:sym typeface="Maven Pro"/>
              </a:rPr>
              <a:t>Crear mockups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Fjalla One"/>
                <a:ea typeface="Fjalla One"/>
                <a:cs typeface="Fjalla One"/>
                <a:sym typeface="Fjalla One"/>
              </a:rPr>
              <a:t>GET</a:t>
            </a:r>
            <a:endParaRPr>
              <a:latin typeface="Fjalla One"/>
              <a:ea typeface="Fjalla One"/>
              <a:cs typeface="Fjalla One"/>
              <a:sym typeface="Fjalla One"/>
            </a:endParaRPr>
          </a:p>
        </p:txBody>
      </p:sp>
      <p:sp>
        <p:nvSpPr>
          <p:cNvPr id="86" name="Google Shape;86;p17"/>
          <p:cNvSpPr txBox="1"/>
          <p:nvPr>
            <p:ph idx="1" type="body"/>
          </p:nvPr>
        </p:nvSpPr>
        <p:spPr>
          <a:xfrm>
            <a:off x="311700" y="1152475"/>
            <a:ext cx="8520600" cy="3795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None/>
            </a:pPr>
            <a:r>
              <a:rPr lang="es" sz="1100">
                <a:solidFill>
                  <a:srgbClr val="FFFFFF"/>
                </a:solidFill>
                <a:latin typeface="Maven Pro"/>
                <a:ea typeface="Maven Pro"/>
                <a:cs typeface="Maven Pro"/>
                <a:sym typeface="Maven Pro"/>
              </a:rPr>
              <a:t>El método GET significa recuperar cualquier información (en forma de una entidad) identificada por el Request-URI.</a:t>
            </a:r>
            <a:endParaRPr sz="1100">
              <a:solidFill>
                <a:srgbClr val="FFFFFF"/>
              </a:solidFill>
              <a:latin typeface="Maven Pro"/>
              <a:ea typeface="Maven Pro"/>
              <a:cs typeface="Maven Pro"/>
              <a:sym typeface="Maven Pro"/>
            </a:endParaRPr>
          </a:p>
        </p:txBody>
      </p:sp>
      <p:pic>
        <p:nvPicPr>
          <p:cNvPr id="87" name="Google Shape;87;p17"/>
          <p:cNvPicPr preferRelativeResize="0"/>
          <p:nvPr/>
        </p:nvPicPr>
        <p:blipFill>
          <a:blip r:embed="rId3">
            <a:alphaModFix/>
          </a:blip>
          <a:stretch>
            <a:fillRect/>
          </a:stretch>
        </p:blipFill>
        <p:spPr>
          <a:xfrm>
            <a:off x="1490550" y="1666725"/>
            <a:ext cx="6502745" cy="3306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562075" y="193000"/>
            <a:ext cx="145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Fjalla One"/>
                <a:ea typeface="Fjalla One"/>
                <a:cs typeface="Fjalla One"/>
                <a:sym typeface="Fjalla One"/>
              </a:rPr>
              <a:t>POST</a:t>
            </a:r>
            <a:endParaRPr>
              <a:latin typeface="Fjalla One"/>
              <a:ea typeface="Fjalla One"/>
              <a:cs typeface="Fjalla One"/>
              <a:sym typeface="Fjalla One"/>
            </a:endParaRPr>
          </a:p>
        </p:txBody>
      </p:sp>
      <p:pic>
        <p:nvPicPr>
          <p:cNvPr id="93" name="Google Shape;93;p18"/>
          <p:cNvPicPr preferRelativeResize="0"/>
          <p:nvPr/>
        </p:nvPicPr>
        <p:blipFill>
          <a:blip r:embed="rId3">
            <a:alphaModFix/>
          </a:blip>
          <a:stretch>
            <a:fillRect/>
          </a:stretch>
        </p:blipFill>
        <p:spPr>
          <a:xfrm>
            <a:off x="1609050" y="1022875"/>
            <a:ext cx="5925899" cy="4012575"/>
          </a:xfrm>
          <a:prstGeom prst="rect">
            <a:avLst/>
          </a:prstGeom>
          <a:noFill/>
          <a:ln>
            <a:noFill/>
          </a:ln>
        </p:spPr>
      </p:pic>
      <p:sp>
        <p:nvSpPr>
          <p:cNvPr id="94" name="Google Shape;94;p18"/>
          <p:cNvSpPr txBox="1"/>
          <p:nvPr/>
        </p:nvSpPr>
        <p:spPr>
          <a:xfrm flipH="1">
            <a:off x="3367950" y="690475"/>
            <a:ext cx="24081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rgbClr val="FFFFFF"/>
                </a:solidFill>
                <a:latin typeface="Maven Pro"/>
                <a:ea typeface="Maven Pro"/>
                <a:cs typeface="Maven Pro"/>
                <a:sym typeface="Maven Pro"/>
              </a:rPr>
              <a:t>Enviar datos a un servidor.</a:t>
            </a:r>
            <a:endParaRPr sz="1100">
              <a:solidFill>
                <a:srgbClr val="FFFFFF"/>
              </a:solidFill>
              <a:latin typeface="Maven Pro"/>
              <a:ea typeface="Maven Pro"/>
              <a:cs typeface="Maven Pro"/>
              <a:sym typeface="Maven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33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Fjalla One"/>
                <a:ea typeface="Fjalla One"/>
                <a:cs typeface="Fjalla One"/>
                <a:sym typeface="Fjalla One"/>
              </a:rPr>
              <a:t>DELETE</a:t>
            </a:r>
            <a:endParaRPr>
              <a:latin typeface="Fjalla One"/>
              <a:ea typeface="Fjalla One"/>
              <a:cs typeface="Fjalla One"/>
              <a:sym typeface="Fjalla One"/>
            </a:endParaRPr>
          </a:p>
        </p:txBody>
      </p:sp>
      <p:sp>
        <p:nvSpPr>
          <p:cNvPr id="100" name="Google Shape;100;p19"/>
          <p:cNvSpPr txBox="1"/>
          <p:nvPr>
            <p:ph idx="1" type="body"/>
          </p:nvPr>
        </p:nvSpPr>
        <p:spPr>
          <a:xfrm>
            <a:off x="877350" y="803925"/>
            <a:ext cx="7389300" cy="784200"/>
          </a:xfrm>
          <a:prstGeom prst="rect">
            <a:avLst/>
          </a:prstGeom>
        </p:spPr>
        <p:txBody>
          <a:bodyPr anchorCtr="0" anchor="ctr" bIns="91425" lIns="91425" spcFirstLastPara="1" rIns="91425" wrap="square" tIns="91425">
            <a:noAutofit/>
          </a:bodyPr>
          <a:lstStyle/>
          <a:p>
            <a:pPr indent="0" lvl="0" marL="0" rtl="0" algn="just">
              <a:spcBef>
                <a:spcPts val="0"/>
              </a:spcBef>
              <a:spcAft>
                <a:spcPts val="1600"/>
              </a:spcAft>
              <a:buNone/>
            </a:pPr>
            <a:r>
              <a:rPr lang="es" sz="1100">
                <a:solidFill>
                  <a:srgbClr val="FFFFFF"/>
                </a:solidFill>
                <a:latin typeface="Maven Pro"/>
                <a:ea typeface="Maven Pro"/>
                <a:cs typeface="Maven Pro"/>
                <a:sym typeface="Maven Pro"/>
              </a:rPr>
              <a:t>Eliminamos recursos del back-end, es decir, eliminamos recursos del servidor , base de datos, de la página, etc.</a:t>
            </a:r>
            <a:endParaRPr sz="1100">
              <a:solidFill>
                <a:srgbClr val="FFFFFF"/>
              </a:solidFill>
              <a:latin typeface="Maven Pro"/>
              <a:ea typeface="Maven Pro"/>
              <a:cs typeface="Maven Pro"/>
              <a:sym typeface="Maven Pro"/>
            </a:endParaRPr>
          </a:p>
        </p:txBody>
      </p:sp>
      <p:pic>
        <p:nvPicPr>
          <p:cNvPr id="101" name="Google Shape;101;p19"/>
          <p:cNvPicPr preferRelativeResize="0"/>
          <p:nvPr/>
        </p:nvPicPr>
        <p:blipFill>
          <a:blip r:embed="rId3">
            <a:alphaModFix/>
          </a:blip>
          <a:stretch>
            <a:fillRect/>
          </a:stretch>
        </p:blipFill>
        <p:spPr>
          <a:xfrm>
            <a:off x="313538" y="1285875"/>
            <a:ext cx="3420025" cy="1851301"/>
          </a:xfrm>
          <a:prstGeom prst="rect">
            <a:avLst/>
          </a:prstGeom>
          <a:noFill/>
          <a:ln>
            <a:noFill/>
          </a:ln>
        </p:spPr>
      </p:pic>
      <p:pic>
        <p:nvPicPr>
          <p:cNvPr id="102" name="Google Shape;102;p19"/>
          <p:cNvPicPr preferRelativeResize="0"/>
          <p:nvPr/>
        </p:nvPicPr>
        <p:blipFill>
          <a:blip r:embed="rId4">
            <a:alphaModFix/>
          </a:blip>
          <a:stretch>
            <a:fillRect/>
          </a:stretch>
        </p:blipFill>
        <p:spPr>
          <a:xfrm>
            <a:off x="3856775" y="1440900"/>
            <a:ext cx="5107476" cy="2869129"/>
          </a:xfrm>
          <a:prstGeom prst="rect">
            <a:avLst/>
          </a:prstGeom>
          <a:noFill/>
          <a:ln>
            <a:noFill/>
          </a:ln>
        </p:spPr>
      </p:pic>
      <p:pic>
        <p:nvPicPr>
          <p:cNvPr id="103" name="Google Shape;103;p19"/>
          <p:cNvPicPr preferRelativeResize="0"/>
          <p:nvPr/>
        </p:nvPicPr>
        <p:blipFill>
          <a:blip r:embed="rId5">
            <a:alphaModFix/>
          </a:blip>
          <a:stretch>
            <a:fillRect/>
          </a:stretch>
        </p:blipFill>
        <p:spPr>
          <a:xfrm>
            <a:off x="315385" y="3229401"/>
            <a:ext cx="3416342" cy="18513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1820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Fjalla One"/>
                <a:ea typeface="Fjalla One"/>
                <a:cs typeface="Fjalla One"/>
                <a:sym typeface="Fjalla One"/>
              </a:rPr>
              <a:t>PUT</a:t>
            </a:r>
            <a:endParaRPr>
              <a:latin typeface="Fjalla One"/>
              <a:ea typeface="Fjalla One"/>
              <a:cs typeface="Fjalla One"/>
              <a:sym typeface="Fjalla One"/>
            </a:endParaRPr>
          </a:p>
        </p:txBody>
      </p:sp>
      <p:sp>
        <p:nvSpPr>
          <p:cNvPr id="109" name="Google Shape;109;p20"/>
          <p:cNvSpPr txBox="1"/>
          <p:nvPr>
            <p:ph idx="1" type="body"/>
          </p:nvPr>
        </p:nvSpPr>
        <p:spPr>
          <a:xfrm>
            <a:off x="358475" y="842700"/>
            <a:ext cx="8520600" cy="34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100">
                <a:solidFill>
                  <a:srgbClr val="FFFFFF"/>
                </a:solidFill>
                <a:latin typeface="Maven Pro"/>
                <a:ea typeface="Maven Pro"/>
                <a:cs typeface="Maven Pro"/>
                <a:sym typeface="Maven Pro"/>
              </a:rPr>
              <a:t>Crea un nuevo elemento o reemplaza una representación del elemento de destino con los datos de la petición.</a:t>
            </a:r>
            <a:endParaRPr sz="1100">
              <a:solidFill>
                <a:srgbClr val="FFFFFF"/>
              </a:solidFill>
              <a:latin typeface="Maven Pro"/>
              <a:ea typeface="Maven Pro"/>
              <a:cs typeface="Maven Pro"/>
              <a:sym typeface="Maven Pro"/>
            </a:endParaRPr>
          </a:p>
        </p:txBody>
      </p:sp>
      <p:pic>
        <p:nvPicPr>
          <p:cNvPr id="110" name="Google Shape;110;p20"/>
          <p:cNvPicPr preferRelativeResize="0"/>
          <p:nvPr/>
        </p:nvPicPr>
        <p:blipFill>
          <a:blip r:embed="rId3">
            <a:alphaModFix/>
          </a:blip>
          <a:stretch>
            <a:fillRect/>
          </a:stretch>
        </p:blipFill>
        <p:spPr>
          <a:xfrm>
            <a:off x="358475" y="1189500"/>
            <a:ext cx="3427377" cy="1845225"/>
          </a:xfrm>
          <a:prstGeom prst="rect">
            <a:avLst/>
          </a:prstGeom>
          <a:noFill/>
          <a:ln>
            <a:noFill/>
          </a:ln>
        </p:spPr>
      </p:pic>
      <p:pic>
        <p:nvPicPr>
          <p:cNvPr id="111" name="Google Shape;111;p20"/>
          <p:cNvPicPr preferRelativeResize="0"/>
          <p:nvPr/>
        </p:nvPicPr>
        <p:blipFill>
          <a:blip r:embed="rId4">
            <a:alphaModFix/>
          </a:blip>
          <a:stretch>
            <a:fillRect/>
          </a:stretch>
        </p:blipFill>
        <p:spPr>
          <a:xfrm>
            <a:off x="3938252" y="1460450"/>
            <a:ext cx="5053351" cy="2841358"/>
          </a:xfrm>
          <a:prstGeom prst="rect">
            <a:avLst/>
          </a:prstGeom>
          <a:noFill/>
          <a:ln>
            <a:noFill/>
          </a:ln>
        </p:spPr>
      </p:pic>
      <p:pic>
        <p:nvPicPr>
          <p:cNvPr id="112" name="Google Shape;112;p20"/>
          <p:cNvPicPr preferRelativeResize="0"/>
          <p:nvPr/>
        </p:nvPicPr>
        <p:blipFill>
          <a:blip r:embed="rId5">
            <a:alphaModFix/>
          </a:blip>
          <a:stretch>
            <a:fillRect/>
          </a:stretch>
        </p:blipFill>
        <p:spPr>
          <a:xfrm>
            <a:off x="358475" y="3178000"/>
            <a:ext cx="3427377" cy="184157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